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9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72" r:id="rId12"/>
    <p:sldId id="267" r:id="rId13"/>
    <p:sldId id="273" r:id="rId14"/>
    <p:sldId id="274" r:id="rId15"/>
    <p:sldId id="275" r:id="rId16"/>
    <p:sldId id="277" r:id="rId17"/>
    <p:sldId id="278" r:id="rId18"/>
    <p:sldId id="279" r:id="rId19"/>
    <p:sldId id="284" r:id="rId20"/>
    <p:sldId id="280" r:id="rId21"/>
    <p:sldId id="281" r:id="rId22"/>
    <p:sldId id="285" r:id="rId23"/>
    <p:sldId id="378" r:id="rId24"/>
    <p:sldId id="379" r:id="rId25"/>
    <p:sldId id="380" r:id="rId26"/>
    <p:sldId id="381" r:id="rId27"/>
    <p:sldId id="382" r:id="rId28"/>
    <p:sldId id="390" r:id="rId29"/>
    <p:sldId id="383" r:id="rId30"/>
    <p:sldId id="384" r:id="rId31"/>
    <p:sldId id="385" r:id="rId32"/>
    <p:sldId id="386" r:id="rId33"/>
    <p:sldId id="388" r:id="rId34"/>
    <p:sldId id="387" r:id="rId35"/>
    <p:sldId id="389" r:id="rId36"/>
    <p:sldId id="391" r:id="rId37"/>
    <p:sldId id="3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3C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1/15/2024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1/15/2024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4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D0B83-FA1E-482D-AD89-4E224F76AB5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D0B83-FA1E-482D-AD89-4E224F76AB5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D0B83-FA1E-482D-AD89-4E224F76AB5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D0B83-FA1E-482D-AD89-4E224F76AB5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D0B83-FA1E-482D-AD89-4E224F76AB5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3" y="304800"/>
            <a:ext cx="7091361" cy="2793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3108804"/>
            <a:ext cx="7091361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B9702-7FBF-4720-8670-571C5E7EEDDE}" type="datetime1">
              <a:rPr lang="en-US"/>
              <a:t>1/15/2024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54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27AEA-BBBB-4C9B-AB23-214EAA8AB789}" type="datetime1">
              <a:rPr lang="en-US"/>
              <a:t>1/15/2024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766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65014" y="304801"/>
            <a:ext cx="17158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9800" y="304801"/>
            <a:ext cx="7502814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1CA30-F5CD-4CA0-B16A-349C6F830700}" type="datetime1">
              <a:rPr lang="en-US"/>
              <a:t>1/15/2024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97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F48E-ABA0-4B58-B562-D1D7408067C4}" type="datetime1">
              <a:rPr lang="en-US"/>
              <a:t>1/15/2024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9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0013" y="1600200"/>
            <a:ext cx="6400801" cy="2486025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0011" y="4105029"/>
            <a:ext cx="6400801" cy="914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5034C-8BD9-4B0C-893B-33834FAB227F}" type="datetime1">
              <a:rPr lang="en-US"/>
              <a:t>1/15/2024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91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1600200"/>
            <a:ext cx="4572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787AA-CBCD-47F9-A04C-7106C508CDE4}" type="datetime1">
              <a:rPr lang="en-US"/>
              <a:t>1/15/2024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75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82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08813" y="1600200"/>
            <a:ext cx="4572000" cy="823912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1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08813" y="2505075"/>
            <a:ext cx="4572000" cy="33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C9DD-75F5-4611-BA0B-CFB1A226639C}" type="datetime1">
              <a:rPr lang="en-US"/>
              <a:t>1/15/2024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04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0F1F9-2D3D-4243-878F-D000C3F2A1C4}" type="datetime1">
              <a:rPr lang="en-US"/>
              <a:t>1/15/2024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830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BCBE8-1824-4658-A8BB-BECFAEB7E35A}" type="datetime1">
              <a:rPr lang="en-US"/>
              <a:t>1/15/2024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526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533400"/>
            <a:ext cx="6858000" cy="4800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CD17-C377-4DE5-9FCA-CC7471605C58}" type="datetime1">
              <a:rPr lang="en-US"/>
              <a:t>1/15/2024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770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7612" y="2277477"/>
            <a:ext cx="2743201" cy="2322178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293812" y="533400"/>
            <a:ext cx="6858001" cy="4800600"/>
          </a:xfrm>
          <a:prstGeom prst="roundRect">
            <a:avLst>
              <a:gd name="adj" fmla="val 4409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408112" y="647700"/>
            <a:ext cx="6629400" cy="4572000"/>
          </a:xfrm>
          <a:prstGeom prst="roundRect">
            <a:avLst>
              <a:gd name="adj" fmla="val 3725"/>
            </a:avLst>
          </a:prstGeo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7614" y="4583187"/>
            <a:ext cx="2743200" cy="113181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E9F02-BE96-4BAE-86A5-1FA60D24CAE2}" type="datetime1">
              <a:rPr lang="en-US"/>
              <a:t>1/15/2024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3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1200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8213" y="1600200"/>
            <a:ext cx="9372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3576" y="6505078"/>
            <a:ext cx="9640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D3B9702-7FBF-4720-8670-571C5E7EEDDE}" type="datetime1">
              <a:rPr lang="en-US" smtClean="0"/>
              <a:pPr/>
              <a:t>1/15/2024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159" y="6505078"/>
            <a:ext cx="687641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0814" y="6280298"/>
            <a:ext cx="533399" cy="349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rgbClr val="AB3C19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66338" cy="5225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566" y="5225143"/>
            <a:ext cx="62832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roads diverged in a yellow wood, </a:t>
            </a:r>
          </a:p>
          <a:p>
            <a:r>
              <a:rPr lang="en-US" dirty="0" smtClean="0"/>
              <a:t>And </a:t>
            </a:r>
            <a:r>
              <a:rPr lang="en-US" dirty="0"/>
              <a:t>sorry I could not travel both</a:t>
            </a:r>
          </a:p>
          <a:p>
            <a:r>
              <a:rPr lang="en-US" dirty="0"/>
              <a:t>And be one traveler, long I stood</a:t>
            </a:r>
          </a:p>
          <a:p>
            <a:r>
              <a:rPr lang="en-US" dirty="0"/>
              <a:t>And looked down as far I could</a:t>
            </a:r>
          </a:p>
          <a:p>
            <a:r>
              <a:rPr lang="en-US" dirty="0"/>
              <a:t>To where it bent in the undergrowth;</a:t>
            </a:r>
          </a:p>
          <a:p>
            <a:r>
              <a:rPr lang="en-US" dirty="0"/>
              <a:t>Then took the other….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3" y="613954"/>
            <a:ext cx="11874994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1553" y="310384"/>
            <a:ext cx="11112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22222"/>
                </a:solidFill>
                <a:latin typeface="+mj-lt"/>
              </a:rPr>
              <a:t>Simplifying AI Models with the PEAS Representation System</a:t>
            </a:r>
            <a:endParaRPr lang="en-US" sz="2800" b="1" i="0" dirty="0">
              <a:solidFill>
                <a:srgbClr val="222222"/>
              </a:solidFill>
              <a:effectLst/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785" y="1181333"/>
            <a:ext cx="10040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22222"/>
                </a:solidFill>
                <a:latin typeface="Lato"/>
              </a:rPr>
              <a:t>PEAS =&gt; Performance, Environment, Actuators, and Sensors. 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809884" y="2049719"/>
            <a:ext cx="536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PEAS system for a ketchup-producing industry</a:t>
            </a:r>
            <a:endParaRPr lang="en-IN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524" y="1655451"/>
            <a:ext cx="3146515" cy="20137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504" y="2505909"/>
            <a:ext cx="89349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Agent: </a:t>
            </a:r>
            <a:r>
              <a:rPr lang="en-US" dirty="0"/>
              <a:t>Tomato classification system.</a:t>
            </a:r>
          </a:p>
          <a:p>
            <a:endParaRPr lang="en-US" dirty="0"/>
          </a:p>
          <a:p>
            <a:r>
              <a:rPr lang="en-US" b="1" dirty="0"/>
              <a:t>Sensors: </a:t>
            </a:r>
            <a:r>
              <a:rPr lang="en-US" dirty="0"/>
              <a:t>Weighing sensors, Cameras for visual input, color sensing, etc.</a:t>
            </a:r>
          </a:p>
          <a:p>
            <a:endParaRPr lang="en-US" dirty="0"/>
          </a:p>
          <a:p>
            <a:r>
              <a:rPr lang="en-US" b="1" dirty="0"/>
              <a:t>Actuators: </a:t>
            </a:r>
            <a:r>
              <a:rPr lang="en-US" dirty="0"/>
              <a:t>Track changing mechanism for segregation, display boards, or a Y-belt for quick classification into ripe and unripe tomatoes.</a:t>
            </a:r>
          </a:p>
          <a:p>
            <a:endParaRPr lang="en-US" dirty="0"/>
          </a:p>
          <a:p>
            <a:r>
              <a:rPr lang="en-US" b="1" dirty="0"/>
              <a:t>Environment: </a:t>
            </a:r>
            <a:r>
              <a:rPr lang="en-US" dirty="0"/>
              <a:t>Our environment can be a moving walkway through which the tomatoes are passed on for segregation. It should have a good source of light for better camera input.</a:t>
            </a:r>
          </a:p>
          <a:p>
            <a:endParaRPr lang="en-US" dirty="0"/>
          </a:p>
          <a:p>
            <a:r>
              <a:rPr lang="en-US" b="1" dirty="0"/>
              <a:t>Performance: </a:t>
            </a:r>
            <a:r>
              <a:rPr lang="en-US" dirty="0"/>
              <a:t>It measures how successful the agent is in classifying the tomatoes. It can be a confusion matrix with true positive, true negative, false positive, and false negative numbers or the model’s accuracy.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405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87" y="314898"/>
            <a:ext cx="8549050" cy="2793906"/>
          </a:xfrm>
        </p:spPr>
        <p:txBody>
          <a:bodyPr/>
          <a:lstStyle/>
          <a:p>
            <a:r>
              <a:rPr lang="en-US" dirty="0"/>
              <a:t>Strategies for State Space Search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065213" y="3108803"/>
            <a:ext cx="7091361" cy="21816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Data-Driven and Goal Driven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Depth-First &amp; Breadth-First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Depth First with iterative Deepening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08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Data-Driven Search</a:t>
            </a:r>
            <a:br>
              <a:rPr lang="en-US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79613" y="2165440"/>
            <a:ext cx="4572000" cy="3337560"/>
          </a:xfrm>
        </p:spPr>
        <p:txBody>
          <a:bodyPr>
            <a:normAutofit/>
          </a:bodyPr>
          <a:lstStyle/>
          <a:p>
            <a:r>
              <a:rPr lang="en-US" dirty="0"/>
              <a:t>Data Driven approach collects the facts about the problem</a:t>
            </a:r>
          </a:p>
          <a:p>
            <a:r>
              <a:rPr lang="en-US" dirty="0"/>
              <a:t>Applies rules on the data and produce new facts from it to move towards the goal.</a:t>
            </a:r>
          </a:p>
          <a:p>
            <a:r>
              <a:rPr lang="en-US" dirty="0"/>
              <a:t> It is also termed as forward chaining.</a:t>
            </a:r>
          </a:p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Goal Driven Search</a:t>
            </a:r>
            <a:br>
              <a:rPr lang="en-US" dirty="0"/>
            </a:b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7008813" y="2189530"/>
            <a:ext cx="4572000" cy="3337560"/>
          </a:xfrm>
        </p:spPr>
        <p:txBody>
          <a:bodyPr/>
          <a:lstStyle/>
          <a:p>
            <a:r>
              <a:rPr lang="en-US" dirty="0"/>
              <a:t>Goal driven approach focus on the goal</a:t>
            </a:r>
          </a:p>
          <a:p>
            <a:r>
              <a:rPr lang="en-US" smtClean="0"/>
              <a:t>Search </a:t>
            </a:r>
            <a:r>
              <a:rPr lang="en-US" dirty="0"/>
              <a:t>the facts and rules that could be able to produce that goal. </a:t>
            </a:r>
          </a:p>
          <a:p>
            <a:r>
              <a:rPr lang="en-US" dirty="0"/>
              <a:t>It works by processing in backward direction via rules and sub goals to reach to the facts of the problem. </a:t>
            </a:r>
          </a:p>
          <a:p>
            <a:r>
              <a:rPr lang="en-US" dirty="0"/>
              <a:t>It is also called backward chaining.</a:t>
            </a:r>
          </a:p>
          <a:p>
            <a:endParaRPr lang="en-IN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96789" y="522514"/>
            <a:ext cx="4912224" cy="795066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State Space Search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8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565" y="773052"/>
            <a:ext cx="4268212" cy="21907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20" y="773052"/>
            <a:ext cx="4620749" cy="21907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29324" y="252939"/>
            <a:ext cx="2764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Forward Chaining.</a:t>
            </a:r>
            <a:endParaRPr lang="en-IN" sz="2400" dirty="0"/>
          </a:p>
        </p:txBody>
      </p:sp>
      <p:sp>
        <p:nvSpPr>
          <p:cNvPr id="10" name="Rectangle 9"/>
          <p:cNvSpPr/>
          <p:nvPr/>
        </p:nvSpPr>
        <p:spPr>
          <a:xfrm>
            <a:off x="7646771" y="252938"/>
            <a:ext cx="2925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Backward Chaining.</a:t>
            </a:r>
            <a:endParaRPr lang="en-IN" sz="2400" dirty="0"/>
          </a:p>
        </p:txBody>
      </p:sp>
      <p:sp>
        <p:nvSpPr>
          <p:cNvPr id="11" name="Rectangle 10"/>
          <p:cNvSpPr/>
          <p:nvPr/>
        </p:nvSpPr>
        <p:spPr>
          <a:xfrm>
            <a:off x="767423" y="3174699"/>
            <a:ext cx="49895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 goal or hypothesis is given in the problem statement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There are a large number of rules that match the facts of the problem =&gt; an increasing number of conclusions or goals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Problem data are not given but must be acquired by the problem solver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12" name="Rectangle 11"/>
          <p:cNvSpPr/>
          <p:nvPr/>
        </p:nvSpPr>
        <p:spPr>
          <a:xfrm>
            <a:off x="6196654" y="3176152"/>
            <a:ext cx="58260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All or most of the data are given in the initial problem statement.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There are a large number of potential goals, but there are only a few ways to use the facts and given information of a particular problem instance.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It is difficult to form a goal or hypothesis.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4974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Graph Search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problem solver must find a path from a start state to a goal through the state space graph.</a:t>
            </a:r>
          </a:p>
          <a:p>
            <a:r>
              <a:rPr lang="en-US" dirty="0"/>
              <a:t>Backtracking is a technique for systematically trying all paths through a state space</a:t>
            </a:r>
          </a:p>
          <a:p>
            <a:pPr lvl="1"/>
            <a:r>
              <a:rPr lang="en-US" dirty="0"/>
              <a:t>Begins at the start state and pursues a path until it reaches either a goal or a "dead end.“	</a:t>
            </a:r>
          </a:p>
          <a:p>
            <a:pPr lvl="1"/>
            <a:r>
              <a:rPr lang="en-US" dirty="0"/>
              <a:t>Goal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 it quits and returns the solution path.</a:t>
            </a:r>
          </a:p>
          <a:p>
            <a:pPr lvl="1"/>
            <a:r>
              <a:rPr lang="en-US" dirty="0"/>
              <a:t>Dead end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"backtracks" to the most recent node on the path having unexamined siblings and continues down one of these branches,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1608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2" y="335984"/>
            <a:ext cx="6766213" cy="5522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98" y="144642"/>
            <a:ext cx="3752279" cy="3381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198" y="3526017"/>
            <a:ext cx="3752279" cy="316750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056243" y="6147264"/>
            <a:ext cx="3774576" cy="7107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BACKTRACKING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5798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2444" y="2031837"/>
            <a:ext cx="91265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I. The use of a list of unprocessed states (NSL) to allow the algorithm to return</a:t>
            </a:r>
          </a:p>
          <a:p>
            <a:pPr>
              <a:lnSpc>
                <a:spcPct val="200000"/>
              </a:lnSpc>
            </a:pPr>
            <a:r>
              <a:rPr lang="en-US" dirty="0"/>
              <a:t>(backtrack) to any of these states.</a:t>
            </a:r>
          </a:p>
          <a:p>
            <a:pPr>
              <a:lnSpc>
                <a:spcPct val="200000"/>
              </a:lnSpc>
            </a:pPr>
            <a:r>
              <a:rPr lang="en-US" dirty="0"/>
              <a:t>2. A list of “bad" states (DE) to prevent the algorithm from retrying useless paths.</a:t>
            </a:r>
          </a:p>
          <a:p>
            <a:pPr>
              <a:lnSpc>
                <a:spcPct val="200000"/>
              </a:lnSpc>
            </a:pPr>
            <a:r>
              <a:rPr lang="en-US" dirty="0"/>
              <a:t>3. A list of nodes (SL) on the current solution path that is returned if a goal is found.</a:t>
            </a:r>
          </a:p>
          <a:p>
            <a:pPr>
              <a:lnSpc>
                <a:spcPct val="200000"/>
              </a:lnSpc>
            </a:pPr>
            <a:r>
              <a:rPr lang="en-US" dirty="0"/>
              <a:t>4. Explicit checks for membership of new states in these lists to prevent looping.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940525" y="1280160"/>
            <a:ext cx="6296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Usage of Backtracking in Graph Search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82331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23" y="1255121"/>
            <a:ext cx="4238625" cy="3643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91542" y="448882"/>
            <a:ext cx="5588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Breadth-First and Depth-First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981429" y="10704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BFS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820545" y="107154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DFS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" y="1867989"/>
            <a:ext cx="1627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</a:t>
            </a:r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BCD</a:t>
            </a:r>
            <a:endParaRPr lang="en-IN" sz="1400" dirty="0"/>
          </a:p>
          <a:p>
            <a:r>
              <a:rPr lang="en-US" sz="1400" dirty="0"/>
              <a:t>CDEF</a:t>
            </a:r>
          </a:p>
          <a:p>
            <a:r>
              <a:rPr lang="en-US" sz="1400" dirty="0"/>
              <a:t>DEFGH</a:t>
            </a:r>
          </a:p>
          <a:p>
            <a:r>
              <a:rPr lang="en-US" sz="1400" dirty="0"/>
              <a:t>EFGHIJ</a:t>
            </a:r>
          </a:p>
          <a:p>
            <a:r>
              <a:rPr lang="en-US" sz="1400" dirty="0"/>
              <a:t>FGHIJKL</a:t>
            </a:r>
          </a:p>
          <a:p>
            <a:endParaRPr lang="en-I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27759" y="1867989"/>
            <a:ext cx="2800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BA</a:t>
            </a:r>
          </a:p>
          <a:p>
            <a:r>
              <a:rPr lang="en-US" sz="1400" dirty="0"/>
              <a:t>CBA</a:t>
            </a:r>
          </a:p>
          <a:p>
            <a:r>
              <a:rPr lang="en-US" sz="1400" dirty="0"/>
              <a:t>DCBA</a:t>
            </a:r>
          </a:p>
          <a:p>
            <a:r>
              <a:rPr lang="en-US" sz="1400" dirty="0"/>
              <a:t>EDCBA</a:t>
            </a:r>
          </a:p>
          <a:p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7CA0-566B-1489-45DB-DDAFD16A9BB1}"/>
              </a:ext>
            </a:extLst>
          </p:cNvPr>
          <p:cNvSpPr txBox="1"/>
          <p:nvPr/>
        </p:nvSpPr>
        <p:spPr>
          <a:xfrm>
            <a:off x="8210332" y="1867989"/>
            <a:ext cx="9391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</a:t>
            </a:r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BCD</a:t>
            </a:r>
          </a:p>
          <a:p>
            <a:r>
              <a:rPr lang="en-US" sz="1400" dirty="0"/>
              <a:t>EFCD</a:t>
            </a:r>
          </a:p>
          <a:p>
            <a:r>
              <a:rPr lang="en-US" sz="1400" dirty="0"/>
              <a:t>KLFCD</a:t>
            </a:r>
          </a:p>
          <a:p>
            <a:r>
              <a:rPr lang="en-US" sz="1400" dirty="0"/>
              <a:t>SLFCD</a:t>
            </a:r>
          </a:p>
          <a:p>
            <a:endParaRPr lang="en-US" sz="1400" dirty="0"/>
          </a:p>
          <a:p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04EE2-B1BE-92D4-F419-D6F38E734C20}"/>
              </a:ext>
            </a:extLst>
          </p:cNvPr>
          <p:cNvSpPr txBox="1"/>
          <p:nvPr/>
        </p:nvSpPr>
        <p:spPr>
          <a:xfrm>
            <a:off x="9646025" y="1867989"/>
            <a:ext cx="25459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BA</a:t>
            </a:r>
          </a:p>
          <a:p>
            <a:r>
              <a:rPr lang="en-US" sz="1400" dirty="0"/>
              <a:t>EBA</a:t>
            </a:r>
          </a:p>
          <a:p>
            <a:r>
              <a:rPr lang="en-US" sz="1400" dirty="0"/>
              <a:t>KEBA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7287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23" y="1255121"/>
            <a:ext cx="4238625" cy="3643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91542" y="448882"/>
            <a:ext cx="5588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/>
              <a:t>Breadth-First and Depth-First 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981429" y="107045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BFS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820545" y="107154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DFS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" y="1867989"/>
            <a:ext cx="16277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</a:t>
            </a:r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BCD</a:t>
            </a:r>
            <a:endParaRPr lang="en-IN" sz="1400" dirty="0"/>
          </a:p>
          <a:p>
            <a:r>
              <a:rPr lang="en-US" sz="1400" dirty="0"/>
              <a:t>CDEF</a:t>
            </a:r>
          </a:p>
          <a:p>
            <a:r>
              <a:rPr lang="en-US" sz="1400" dirty="0"/>
              <a:t>DEFGH</a:t>
            </a:r>
          </a:p>
          <a:p>
            <a:r>
              <a:rPr lang="en-US" sz="1400" dirty="0"/>
              <a:t>EFGHIJ</a:t>
            </a:r>
          </a:p>
          <a:p>
            <a:r>
              <a:rPr lang="en-US" sz="1400" dirty="0"/>
              <a:t>FGHIJKL</a:t>
            </a:r>
          </a:p>
          <a:p>
            <a:r>
              <a:rPr lang="en-US" sz="1400" dirty="0"/>
              <a:t>GHIJKLM</a:t>
            </a:r>
          </a:p>
          <a:p>
            <a:r>
              <a:rPr lang="en-US" sz="1400" dirty="0"/>
              <a:t>HIJKLMN</a:t>
            </a:r>
          </a:p>
          <a:p>
            <a:r>
              <a:rPr lang="en-US" sz="1400" dirty="0"/>
              <a:t>IJKLMNOP</a:t>
            </a:r>
          </a:p>
          <a:p>
            <a:r>
              <a:rPr lang="en-US" sz="1400" dirty="0"/>
              <a:t>JKLMNOPQ</a:t>
            </a:r>
          </a:p>
          <a:p>
            <a:r>
              <a:rPr lang="en-US" sz="1400" dirty="0"/>
              <a:t>KLMNOPQR</a:t>
            </a:r>
          </a:p>
          <a:p>
            <a:r>
              <a:rPr lang="en-US" sz="1400" dirty="0"/>
              <a:t>LMNOPQRS</a:t>
            </a:r>
          </a:p>
          <a:p>
            <a:r>
              <a:rPr lang="en-US" sz="1400" dirty="0"/>
              <a:t>MNOPQRST</a:t>
            </a:r>
          </a:p>
          <a:p>
            <a:r>
              <a:rPr lang="en-US" sz="1400" dirty="0"/>
              <a:t>NOPQRST</a:t>
            </a:r>
          </a:p>
          <a:p>
            <a:r>
              <a:rPr lang="en-US" sz="1400" dirty="0"/>
              <a:t>OPQRST</a:t>
            </a:r>
          </a:p>
          <a:p>
            <a:r>
              <a:rPr lang="en-US" sz="1400" dirty="0"/>
              <a:t>PQRST</a:t>
            </a:r>
          </a:p>
          <a:p>
            <a:r>
              <a:rPr lang="en-US" sz="1400" dirty="0"/>
              <a:t>QRSTU</a:t>
            </a:r>
          </a:p>
          <a:p>
            <a:r>
              <a:rPr lang="en-US" sz="1400" dirty="0"/>
              <a:t>RSTU</a:t>
            </a:r>
          </a:p>
          <a:p>
            <a:r>
              <a:rPr lang="en-US" sz="1400" dirty="0"/>
              <a:t>STU</a:t>
            </a:r>
          </a:p>
          <a:p>
            <a:r>
              <a:rPr lang="en-US" sz="1400" dirty="0"/>
              <a:t>TU</a:t>
            </a:r>
          </a:p>
          <a:p>
            <a:r>
              <a:rPr lang="en-US" sz="1400" dirty="0"/>
              <a:t>U</a:t>
            </a:r>
          </a:p>
          <a:p>
            <a:endParaRPr lang="en-I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27759" y="1867989"/>
            <a:ext cx="280055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BA</a:t>
            </a:r>
          </a:p>
          <a:p>
            <a:r>
              <a:rPr lang="en-US" sz="1400" dirty="0"/>
              <a:t>CBA</a:t>
            </a:r>
          </a:p>
          <a:p>
            <a:r>
              <a:rPr lang="en-US" sz="1400" dirty="0"/>
              <a:t>DCBA</a:t>
            </a:r>
          </a:p>
          <a:p>
            <a:r>
              <a:rPr lang="en-US" sz="1400" dirty="0"/>
              <a:t>EDCBA</a:t>
            </a:r>
          </a:p>
          <a:p>
            <a:r>
              <a:rPr lang="en-US" sz="1400" dirty="0"/>
              <a:t>FEDCBA</a:t>
            </a:r>
          </a:p>
          <a:p>
            <a:r>
              <a:rPr lang="en-US" sz="1400" dirty="0"/>
              <a:t>GFEDCBA</a:t>
            </a:r>
          </a:p>
          <a:p>
            <a:r>
              <a:rPr lang="en-US" sz="1400" dirty="0"/>
              <a:t>HGFEDCBA</a:t>
            </a:r>
          </a:p>
          <a:p>
            <a:r>
              <a:rPr lang="en-US" sz="1400" dirty="0"/>
              <a:t>IHGFEDCBA</a:t>
            </a:r>
          </a:p>
          <a:p>
            <a:r>
              <a:rPr lang="en-US" sz="1400" dirty="0"/>
              <a:t>JIHGFEDCBA</a:t>
            </a:r>
          </a:p>
          <a:p>
            <a:r>
              <a:rPr lang="en-US" sz="1400" dirty="0"/>
              <a:t>KJIHGFEDCBA</a:t>
            </a:r>
          </a:p>
          <a:p>
            <a:r>
              <a:rPr lang="en-US" sz="1400" dirty="0"/>
              <a:t>LKJIHGFEDCBA</a:t>
            </a:r>
          </a:p>
          <a:p>
            <a:r>
              <a:rPr lang="en-US" sz="1400" dirty="0"/>
              <a:t>MLKJIHGFEDCBA</a:t>
            </a:r>
          </a:p>
          <a:p>
            <a:r>
              <a:rPr lang="en-US" sz="1400" dirty="0"/>
              <a:t>NMLKJIHGFEDCBA</a:t>
            </a:r>
          </a:p>
          <a:p>
            <a:r>
              <a:rPr lang="en-US" sz="1400" dirty="0"/>
              <a:t>ONMLKJIHGFEDCBA</a:t>
            </a:r>
          </a:p>
          <a:p>
            <a:r>
              <a:rPr lang="en-US" sz="1400" dirty="0"/>
              <a:t>PONMLKJIHGFEDCBA</a:t>
            </a:r>
          </a:p>
          <a:p>
            <a:r>
              <a:rPr lang="en-US" sz="1400" dirty="0"/>
              <a:t>QPONMLKJIHGFEDCBA</a:t>
            </a:r>
          </a:p>
          <a:p>
            <a:r>
              <a:rPr lang="en-US" sz="1400" dirty="0"/>
              <a:t>RQPONMLKJIHGFEDCBA</a:t>
            </a:r>
          </a:p>
          <a:p>
            <a:r>
              <a:rPr lang="en-US" sz="1400" dirty="0"/>
              <a:t>SRQPONMLKJIHGFEDCBA</a:t>
            </a:r>
          </a:p>
          <a:p>
            <a:r>
              <a:rPr lang="en-US" sz="1400"/>
              <a:t>TSRQPONMLKJIHGFEDCBA</a:t>
            </a:r>
          </a:p>
          <a:p>
            <a:endParaRPr lang="en-US" sz="1400" dirty="0"/>
          </a:p>
          <a:p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87CA0-566B-1489-45DB-DDAFD16A9BB1}"/>
              </a:ext>
            </a:extLst>
          </p:cNvPr>
          <p:cNvSpPr txBox="1"/>
          <p:nvPr/>
        </p:nvSpPr>
        <p:spPr>
          <a:xfrm>
            <a:off x="8210332" y="1867989"/>
            <a:ext cx="93919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</a:t>
            </a:r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BCD</a:t>
            </a:r>
          </a:p>
          <a:p>
            <a:r>
              <a:rPr lang="en-US" sz="1400" dirty="0"/>
              <a:t>EFCD</a:t>
            </a:r>
          </a:p>
          <a:p>
            <a:r>
              <a:rPr lang="en-US" sz="1400" dirty="0"/>
              <a:t>KLFCD</a:t>
            </a:r>
          </a:p>
          <a:p>
            <a:r>
              <a:rPr lang="en-US" sz="1400" dirty="0"/>
              <a:t>SLFCD</a:t>
            </a:r>
          </a:p>
          <a:p>
            <a:r>
              <a:rPr lang="en-US" sz="1400" dirty="0"/>
              <a:t>LFCD</a:t>
            </a:r>
          </a:p>
          <a:p>
            <a:r>
              <a:rPr lang="en-US" sz="1400" dirty="0"/>
              <a:t>TFCD</a:t>
            </a:r>
          </a:p>
          <a:p>
            <a:r>
              <a:rPr lang="en-US" sz="1400" dirty="0"/>
              <a:t>FCD</a:t>
            </a:r>
          </a:p>
          <a:p>
            <a:r>
              <a:rPr lang="en-US" sz="1400" dirty="0"/>
              <a:t>MCD</a:t>
            </a:r>
          </a:p>
          <a:p>
            <a:r>
              <a:rPr lang="en-US" sz="1400" dirty="0"/>
              <a:t>CD</a:t>
            </a:r>
          </a:p>
          <a:p>
            <a:r>
              <a:rPr lang="en-US" sz="1400" dirty="0"/>
              <a:t>GHD</a:t>
            </a:r>
          </a:p>
          <a:p>
            <a:r>
              <a:rPr lang="en-US" sz="1400" dirty="0"/>
              <a:t>NHD</a:t>
            </a:r>
          </a:p>
          <a:p>
            <a:r>
              <a:rPr lang="en-US" sz="1400" dirty="0"/>
              <a:t>HD</a:t>
            </a:r>
          </a:p>
          <a:p>
            <a:r>
              <a:rPr lang="en-US" sz="1400" dirty="0"/>
              <a:t>OPD</a:t>
            </a:r>
          </a:p>
          <a:p>
            <a:r>
              <a:rPr lang="en-US" sz="1400" dirty="0"/>
              <a:t>PD</a:t>
            </a:r>
          </a:p>
          <a:p>
            <a:r>
              <a:rPr lang="en-US" sz="1400" dirty="0"/>
              <a:t>UD</a:t>
            </a:r>
          </a:p>
          <a:p>
            <a:r>
              <a:rPr lang="en-US" sz="1400" dirty="0"/>
              <a:t>D</a:t>
            </a:r>
          </a:p>
          <a:p>
            <a:r>
              <a:rPr lang="en-US" sz="1400" dirty="0"/>
              <a:t>IJ</a:t>
            </a:r>
          </a:p>
          <a:p>
            <a:r>
              <a:rPr lang="en-US" sz="1400" dirty="0"/>
              <a:t>QJ</a:t>
            </a:r>
          </a:p>
          <a:p>
            <a:r>
              <a:rPr lang="en-US" sz="1400" dirty="0"/>
              <a:t>J</a:t>
            </a:r>
          </a:p>
          <a:p>
            <a:r>
              <a:rPr lang="en-US" sz="1400" dirty="0"/>
              <a:t>R</a:t>
            </a:r>
          </a:p>
          <a:p>
            <a:endParaRPr lang="en-US" sz="1400" dirty="0"/>
          </a:p>
          <a:p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04EE2-B1BE-92D4-F419-D6F38E734C20}"/>
              </a:ext>
            </a:extLst>
          </p:cNvPr>
          <p:cNvSpPr txBox="1"/>
          <p:nvPr/>
        </p:nvSpPr>
        <p:spPr>
          <a:xfrm>
            <a:off x="9646025" y="1867989"/>
            <a:ext cx="254597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CLOSED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</a:t>
            </a:r>
          </a:p>
          <a:p>
            <a:r>
              <a:rPr lang="en-US" sz="1400" dirty="0"/>
              <a:t>BA</a:t>
            </a:r>
          </a:p>
          <a:p>
            <a:r>
              <a:rPr lang="en-US" sz="1400" dirty="0"/>
              <a:t>EBA</a:t>
            </a:r>
          </a:p>
          <a:p>
            <a:r>
              <a:rPr lang="en-US" sz="1400" dirty="0"/>
              <a:t>KEBA</a:t>
            </a:r>
          </a:p>
          <a:p>
            <a:r>
              <a:rPr lang="en-US" sz="1400" dirty="0"/>
              <a:t>SKEBA</a:t>
            </a:r>
          </a:p>
          <a:p>
            <a:r>
              <a:rPr lang="en-US" sz="1400" dirty="0"/>
              <a:t>LSKEBA</a:t>
            </a:r>
          </a:p>
          <a:p>
            <a:r>
              <a:rPr lang="en-US" sz="1400" dirty="0"/>
              <a:t>TLSKEBA</a:t>
            </a:r>
          </a:p>
          <a:p>
            <a:r>
              <a:rPr lang="en-IN" sz="1400" dirty="0"/>
              <a:t>F</a:t>
            </a:r>
            <a:r>
              <a:rPr lang="en-US" sz="1400" dirty="0"/>
              <a:t>TLSKEBA</a:t>
            </a:r>
          </a:p>
          <a:p>
            <a:r>
              <a:rPr lang="en-IN" sz="1400" dirty="0"/>
              <a:t>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POHNGCMF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UPOHNGCMF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DUPOHNGCMF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IDUPOHNGCMF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QIDUPOHNGCMF</a:t>
            </a:r>
            <a:r>
              <a:rPr lang="en-US" sz="1400" dirty="0"/>
              <a:t>TLSKEBA</a:t>
            </a:r>
          </a:p>
          <a:p>
            <a:r>
              <a:rPr lang="en-IN" sz="1400" dirty="0"/>
              <a:t>JQIDUPOHNGCMF</a:t>
            </a:r>
            <a:r>
              <a:rPr lang="en-US" sz="1400" dirty="0"/>
              <a:t>TLSKEBA</a:t>
            </a:r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3715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915" y="1668867"/>
            <a:ext cx="7535309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381F8-5D57-AE0D-F41A-D2544F91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6" y="1359552"/>
            <a:ext cx="5779434" cy="437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00435-8339-43D9-CF3B-8638EB03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659" y="1359552"/>
            <a:ext cx="5972175" cy="4462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BD3BE-7F05-46C6-A43F-A9EA0B824FFD}"/>
              </a:ext>
            </a:extLst>
          </p:cNvPr>
          <p:cNvSpPr txBox="1"/>
          <p:nvPr/>
        </p:nvSpPr>
        <p:spPr>
          <a:xfrm>
            <a:off x="3621741" y="43838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Breadth-First and Depth-First Search </a:t>
            </a:r>
          </a:p>
        </p:txBody>
      </p:sp>
    </p:spTree>
    <p:extLst>
      <p:ext uri="{BB962C8B-B14F-4D97-AF65-F5344CB8AC3E}">
        <p14:creationId xmlns:p14="http://schemas.microsoft.com/office/powerpoint/2010/main" val="2263660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CA412-4137-9FE1-E339-D6CF6405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28" y="608481"/>
            <a:ext cx="8377744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D82062-E00B-5CDA-51F8-2D1973333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0331" y="528917"/>
            <a:ext cx="4572000" cy="82391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DFS or Depth First Search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8985B-B8BA-0805-FE4A-5048F9BB4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6919" y="1590674"/>
            <a:ext cx="4572000" cy="3815043"/>
          </a:xfrm>
        </p:spPr>
        <p:txBody>
          <a:bodyPr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On unweighted graph, DFS will create minimum spanning tree for all pair shortest path tree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We can detect cycles in a graph using DFS.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Using DFS we can find path between two given vertices u and v.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We can perform topological sorting is used to scheduling jobs from given dependencies among jobs.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Using DFS, we can find strongly connected components of a graph. If there is a path from each vertex to every other vertex, that is strongly connected.</a:t>
            </a:r>
          </a:p>
          <a:p>
            <a:pPr algn="just"/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9C4789-891A-9305-4288-D1E9D225A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2602" y="524435"/>
            <a:ext cx="4572000" cy="823912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BFS (Breadth First Search)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8F7A151-2AC1-07B7-A10F-FF789CA9E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2624" y="1590674"/>
            <a:ext cx="4734951" cy="3949514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In peer-to-peer network like bit-torrent, BFS is used to find all neighbor nodes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Search engine crawlers are used BFS to build index. Starting from source page, it finds all links in it to get new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Using GPS navigation system BFS is used to find neighboring places.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In networking, when we want to broadcast some packets, we use the BFS algorithm.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Path finding algorithm is based on BFS or DFS.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BFS is used in Ford-Fulkerson algorithm to find maximum flow in a network.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7791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deepening search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DFS as a subroutine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Check the root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 a DFS searching for a path of length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there is no path of length 1, do a DFS searching for a path of length 2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If there is no path of length 2, do a DFS searching for a path of length 3…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Iterative deepening search</a:t>
            </a:r>
          </a:p>
        </p:txBody>
      </p:sp>
      <p:pic>
        <p:nvPicPr>
          <p:cNvPr id="48132" name="Picture 4" descr="ids-progress1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657350"/>
            <a:ext cx="7620000" cy="3752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Iterative deepening search</a:t>
            </a:r>
          </a:p>
        </p:txBody>
      </p:sp>
      <p:pic>
        <p:nvPicPr>
          <p:cNvPr id="49156" name="Picture 4" descr="ids-progress2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638300"/>
            <a:ext cx="7620000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Iterative deepening search</a:t>
            </a:r>
          </a:p>
        </p:txBody>
      </p:sp>
      <p:pic>
        <p:nvPicPr>
          <p:cNvPr id="50180" name="Picture 4" descr="ids-progress3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652589"/>
            <a:ext cx="7620000" cy="3552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Iterative deepening search</a:t>
            </a:r>
          </a:p>
        </p:txBody>
      </p:sp>
      <p:pic>
        <p:nvPicPr>
          <p:cNvPr id="51204" name="Picture 4" descr="ids-progress4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657350"/>
            <a:ext cx="7620000" cy="3543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88229" y="1567543"/>
            <a:ext cx="2246811" cy="1567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/>
          <p:cNvCxnSpPr/>
          <p:nvPr/>
        </p:nvCxnSpPr>
        <p:spPr>
          <a:xfrm>
            <a:off x="3801291" y="1593669"/>
            <a:ext cx="2220686" cy="1515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35040" y="3135086"/>
            <a:ext cx="992777" cy="8621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48595" y="1293223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021977" y="1280160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500845" y="3081049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6074228" y="2896383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027817" y="3812568"/>
            <a:ext cx="60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3631473" y="1172085"/>
            <a:ext cx="92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7027817" y="4168837"/>
            <a:ext cx="888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oal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0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787" y="69668"/>
            <a:ext cx="9372600" cy="1040675"/>
          </a:xfrm>
        </p:spPr>
        <p:txBody>
          <a:bodyPr/>
          <a:lstStyle/>
          <a:p>
            <a:r>
              <a:rPr lang="en-US" dirty="0" smtClean="0"/>
              <a:t>Using the State Space to Represent Reasoning with the Predicate Calculus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443" y="1306285"/>
            <a:ext cx="10279878" cy="26357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Logical expressions as </a:t>
            </a:r>
            <a:r>
              <a:rPr lang="en-US" b="1" dirty="0" smtClean="0"/>
              <a:t>states</a:t>
            </a:r>
          </a:p>
          <a:p>
            <a:pPr lvl="1"/>
            <a:r>
              <a:rPr lang="en-US" dirty="0" smtClean="0"/>
              <a:t>Inference Rules as </a:t>
            </a:r>
            <a:r>
              <a:rPr lang="en-US" b="1" dirty="0" smtClean="0"/>
              <a:t>links</a:t>
            </a:r>
          </a:p>
          <a:p>
            <a:r>
              <a:rPr lang="en-US" dirty="0" smtClean="0"/>
              <a:t>Correctness</a:t>
            </a:r>
          </a:p>
          <a:p>
            <a:pPr lvl="1"/>
            <a:r>
              <a:rPr lang="en-US" b="1" dirty="0" smtClean="0"/>
              <a:t>Soundness </a:t>
            </a:r>
            <a:r>
              <a:rPr lang="en-US" dirty="0" smtClean="0"/>
              <a:t>and </a:t>
            </a:r>
            <a:r>
              <a:rPr lang="en-US" b="1" dirty="0" smtClean="0"/>
              <a:t>Completeness</a:t>
            </a:r>
            <a:r>
              <a:rPr lang="en-US" dirty="0" smtClean="0"/>
              <a:t> of Predicate Calculus </a:t>
            </a:r>
            <a:r>
              <a:rPr lang="en-US" b="1" dirty="0" smtClean="0"/>
              <a:t>inference Rules </a:t>
            </a:r>
            <a:r>
              <a:rPr lang="en-US" dirty="0" smtClean="0"/>
              <a:t>guarantee the </a:t>
            </a:r>
            <a:r>
              <a:rPr lang="en-US" b="1" dirty="0" smtClean="0"/>
              <a:t>Correctness</a:t>
            </a:r>
            <a:r>
              <a:rPr lang="en-US" dirty="0" smtClean="0"/>
              <a:t> of conclusions</a:t>
            </a:r>
          </a:p>
          <a:p>
            <a:r>
              <a:rPr lang="en-US" dirty="0" smtClean="0"/>
              <a:t>Theorem Proof</a:t>
            </a:r>
          </a:p>
          <a:p>
            <a:pPr lvl="1"/>
            <a:r>
              <a:rPr lang="en-US" dirty="0" smtClean="0"/>
              <a:t>State space Search</a:t>
            </a:r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158" y="3319006"/>
            <a:ext cx="3133529" cy="2910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10132" y="3931808"/>
            <a:ext cx="5226245" cy="25853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b="1" dirty="0"/>
              <a:t>Example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q  </a:t>
            </a:r>
            <a:r>
              <a:rPr lang="en-US" dirty="0" smtClean="0"/>
              <a:t>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smtClean="0"/>
              <a:t>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t  </a:t>
            </a:r>
            <a:r>
              <a:rPr lang="en-US" dirty="0" smtClean="0"/>
              <a:t>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</a:t>
            </a:r>
            <a:r>
              <a:rPr lang="en-US" dirty="0" smtClean="0">
                <a:sym typeface="Wingdings" panose="05000000000000000000" pitchFamily="2" charset="2"/>
              </a:rPr>
              <a:t> q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5509" y="4376057"/>
            <a:ext cx="265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Nodes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letters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Links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 smtClean="0"/>
              <a:t> Implications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407818" y="5768279"/>
            <a:ext cx="48637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Soundness is the property of only being able to prove "true" things. Completeness is the property of being able to prove all true things.</a:t>
            </a:r>
          </a:p>
        </p:txBody>
      </p:sp>
    </p:spTree>
    <p:extLst>
      <p:ext uri="{BB962C8B-B14F-4D97-AF65-F5344CB8AC3E}">
        <p14:creationId xmlns:p14="http://schemas.microsoft.com/office/powerpoint/2010/main" val="199974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be answered?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8212" y="1600200"/>
            <a:ext cx="7575867" cy="4114800"/>
          </a:xfrm>
        </p:spPr>
        <p:txBody>
          <a:bodyPr/>
          <a:lstStyle/>
          <a:p>
            <a:r>
              <a:rPr lang="en-US" dirty="0"/>
              <a:t>Is the problem solver guaranteed a solution?</a:t>
            </a:r>
          </a:p>
          <a:p>
            <a:r>
              <a:rPr lang="en-US" dirty="0"/>
              <a:t>Will the search terminate or get caught in an infinite loop?</a:t>
            </a:r>
          </a:p>
          <a:p>
            <a:r>
              <a:rPr lang="en-US" dirty="0"/>
              <a:t>Will the solution be optimal?</a:t>
            </a:r>
          </a:p>
          <a:p>
            <a:r>
              <a:rPr lang="en-US" dirty="0"/>
              <a:t>What are the time and memory usage complexity?</a:t>
            </a:r>
          </a:p>
        </p:txBody>
      </p:sp>
    </p:spTree>
    <p:extLst>
      <p:ext uri="{BB962C8B-B14F-4D97-AF65-F5344CB8AC3E}">
        <p14:creationId xmlns:p14="http://schemas.microsoft.com/office/powerpoint/2010/main" val="3866169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And/Or</a:t>
            </a:r>
            <a:r>
              <a:rPr lang="en-US" dirty="0" smtClean="0"/>
              <a:t> Graph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991360" y="166624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 – Separate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AND – 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552" y="2589570"/>
            <a:ext cx="2228850" cy="2371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60" y="2563711"/>
            <a:ext cx="2276475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1897" y="5421086"/>
            <a:ext cx="171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 v r </a:t>
            </a:r>
            <a:r>
              <a:rPr lang="en-US" sz="2400" b="1" dirty="0" smtClean="0">
                <a:sym typeface="Wingdings" panose="05000000000000000000" pitchFamily="2" charset="2"/>
              </a:rPr>
              <a:t> p</a:t>
            </a:r>
            <a:endParaRPr lang="en-IN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976360" y="5392852"/>
            <a:ext cx="1711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 Ʌ r </a:t>
            </a:r>
            <a:r>
              <a:rPr lang="en-US" sz="2400" b="1" dirty="0" smtClean="0">
                <a:sym typeface="Wingdings" panose="05000000000000000000" pitchFamily="2" charset="2"/>
              </a:rPr>
              <a:t> p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2166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304800"/>
            <a:ext cx="9372600" cy="687977"/>
          </a:xfrm>
        </p:spPr>
        <p:txBody>
          <a:bodyPr/>
          <a:lstStyle/>
          <a:p>
            <a:r>
              <a:rPr lang="en-US" dirty="0" smtClean="0"/>
              <a:t>HYPERGRAPH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12" y="992777"/>
            <a:ext cx="9983787" cy="3141617"/>
          </a:xfrm>
        </p:spPr>
        <p:txBody>
          <a:bodyPr>
            <a:normAutofit/>
          </a:bodyPr>
          <a:lstStyle/>
          <a:p>
            <a:r>
              <a:rPr lang="en-US" dirty="0" smtClean="0"/>
              <a:t>A hypergraph consists of </a:t>
            </a:r>
            <a:r>
              <a:rPr lang="en-IN" dirty="0" smtClean="0"/>
              <a:t>:</a:t>
            </a:r>
          </a:p>
          <a:p>
            <a:pPr lvl="1"/>
            <a:r>
              <a:rPr lang="en-US" dirty="0" smtClean="0"/>
              <a:t>N, a set of nodes</a:t>
            </a:r>
          </a:p>
          <a:p>
            <a:pPr lvl="1"/>
            <a:r>
              <a:rPr lang="en-US" dirty="0" smtClean="0"/>
              <a:t>H, a set of </a:t>
            </a:r>
            <a:r>
              <a:rPr lang="en-US" dirty="0" err="1" smtClean="0"/>
              <a:t>hyperarcs</a:t>
            </a:r>
            <a:r>
              <a:rPr lang="en-US" dirty="0" smtClean="0"/>
              <a:t> defined by ordered pairs in which the first element of the pair is a single node from N and the second element is a subset of N</a:t>
            </a:r>
          </a:p>
          <a:p>
            <a:r>
              <a:rPr lang="en-US" dirty="0" smtClean="0"/>
              <a:t>Ordinary graph – Special case of hypergraph in which all sets of descendant nodes have a cardinality of 1</a:t>
            </a:r>
            <a:endParaRPr lang="en-US" dirty="0"/>
          </a:p>
          <a:p>
            <a:r>
              <a:rPr lang="en-US" dirty="0"/>
              <a:t>k</a:t>
            </a:r>
            <a:r>
              <a:rPr lang="en-US" dirty="0" smtClean="0"/>
              <a:t>-connectors – k is the cardinality of the set of descendant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17" y="3892731"/>
            <a:ext cx="3209245" cy="290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8213" y="3892731"/>
            <a:ext cx="543355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Ʌ </a:t>
            </a:r>
            <a:r>
              <a:rPr lang="en-US" dirty="0" smtClean="0"/>
              <a:t>b</a:t>
            </a:r>
            <a:r>
              <a:rPr lang="en-US" dirty="0" smtClean="0">
                <a:sym typeface="Wingdings" panose="05000000000000000000" pitchFamily="2" charset="2"/>
              </a:rPr>
              <a:t>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</a:t>
            </a:r>
            <a:r>
              <a:rPr lang="en-US" dirty="0"/>
              <a:t> Ʌ </a:t>
            </a:r>
            <a:r>
              <a:rPr lang="en-US" dirty="0" smtClean="0"/>
              <a:t>c</a:t>
            </a:r>
            <a:r>
              <a:rPr lang="en-US" dirty="0" smtClean="0">
                <a:sym typeface="Wingdings" panose="05000000000000000000" pitchFamily="2" charset="2"/>
              </a:rPr>
              <a:t>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b</a:t>
            </a:r>
            <a:r>
              <a:rPr lang="en-US" dirty="0"/>
              <a:t> Ʌ </a:t>
            </a:r>
            <a:r>
              <a:rPr lang="en-US" dirty="0" smtClean="0"/>
              <a:t>d </a:t>
            </a:r>
            <a:r>
              <a:rPr lang="en-US" dirty="0" smtClean="0">
                <a:sym typeface="Wingdings" panose="05000000000000000000" pitchFamily="2" charset="2"/>
              </a:rPr>
              <a:t> 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 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a</a:t>
            </a:r>
            <a:r>
              <a:rPr lang="en-US" dirty="0"/>
              <a:t> Ʌ </a:t>
            </a:r>
            <a:r>
              <a:rPr lang="en-US" dirty="0" smtClean="0"/>
              <a:t>e </a:t>
            </a:r>
            <a:r>
              <a:rPr lang="en-US" dirty="0" smtClean="0">
                <a:sym typeface="Wingdings" panose="05000000000000000000" pitchFamily="2" charset="2"/>
              </a:rPr>
              <a:t> 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40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568" y="0"/>
            <a:ext cx="9372600" cy="1200416"/>
          </a:xfrm>
        </p:spPr>
        <p:txBody>
          <a:bodyPr/>
          <a:lstStyle/>
          <a:p>
            <a:r>
              <a:rPr lang="en-US" dirty="0" smtClean="0"/>
              <a:t>Example 1: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200" y="1200416"/>
            <a:ext cx="8699273" cy="41148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1. Fred is a collie.</a:t>
            </a:r>
            <a:br>
              <a:rPr lang="en-US" dirty="0"/>
            </a:br>
            <a:r>
              <a:rPr lang="en-US" dirty="0" smtClean="0"/>
              <a:t>2</a:t>
            </a:r>
            <a:r>
              <a:rPr lang="en-US" dirty="0"/>
              <a:t>. Sam is Fred’s master.</a:t>
            </a:r>
            <a:br>
              <a:rPr lang="en-US" dirty="0"/>
            </a:br>
            <a:r>
              <a:rPr lang="en-US" dirty="0" smtClean="0"/>
              <a:t>3</a:t>
            </a:r>
            <a:r>
              <a:rPr lang="en-US" dirty="0"/>
              <a:t>. The day is Saturday.</a:t>
            </a:r>
            <a:br>
              <a:rPr lang="en-US" dirty="0"/>
            </a:br>
            <a:r>
              <a:rPr lang="en-US" dirty="0" smtClean="0"/>
              <a:t>4</a:t>
            </a:r>
            <a:r>
              <a:rPr lang="en-US" dirty="0"/>
              <a:t>. It is cold on Saturday.</a:t>
            </a:r>
            <a:br>
              <a:rPr lang="en-US" dirty="0"/>
            </a:br>
            <a:r>
              <a:rPr lang="en-US" dirty="0" smtClean="0"/>
              <a:t>5. Fred is trained.</a:t>
            </a:r>
            <a:br>
              <a:rPr lang="en-US" dirty="0" smtClean="0"/>
            </a:br>
            <a:r>
              <a:rPr lang="en-US" dirty="0" smtClean="0"/>
              <a:t>6</a:t>
            </a:r>
            <a:r>
              <a:rPr lang="en-US" dirty="0"/>
              <a:t>. Spaniels are good dogs and so are trained collies.</a:t>
            </a:r>
            <a:br>
              <a:rPr lang="en-US" dirty="0"/>
            </a:br>
            <a:r>
              <a:rPr lang="en-US" dirty="0" smtClean="0"/>
              <a:t>7</a:t>
            </a:r>
            <a:r>
              <a:rPr lang="en-US" dirty="0"/>
              <a:t>. If a dog is a good dog and has a master then he will be with his master.</a:t>
            </a:r>
            <a:br>
              <a:rPr lang="en-US" dirty="0"/>
            </a:br>
            <a:r>
              <a:rPr lang="en-US" dirty="0" smtClean="0"/>
              <a:t>8</a:t>
            </a:r>
            <a:r>
              <a:rPr lang="en-US" dirty="0"/>
              <a:t>. If it is Saturday and warm, then Sam is at the park.</a:t>
            </a:r>
            <a:br>
              <a:rPr lang="en-US" dirty="0"/>
            </a:br>
            <a:r>
              <a:rPr lang="en-US" dirty="0" smtClean="0"/>
              <a:t>9</a:t>
            </a:r>
            <a:r>
              <a:rPr lang="en-US" dirty="0"/>
              <a:t>. If it is Saturday and not warm, then Sam is at the museum</a:t>
            </a:r>
            <a:r>
              <a:rPr lang="en-US" dirty="0" smtClean="0"/>
              <a:t>.</a:t>
            </a:r>
            <a:r>
              <a:rPr lang="en-US" b="1" dirty="0" smtClean="0"/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917370" y="5715000"/>
            <a:ext cx="8512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Draw the AND/OR graph using the data-driven strategy to find the location of </a:t>
            </a:r>
            <a:r>
              <a:rPr lang="en-US" b="1" dirty="0" err="1"/>
              <a:t>fred</a:t>
            </a:r>
            <a:r>
              <a:rPr lang="en-US" b="1" dirty="0"/>
              <a:t>, i.e., evaluate the goal location(</a:t>
            </a:r>
            <a:r>
              <a:rPr lang="en-US" b="1" dirty="0" err="1"/>
              <a:t>fred,X</a:t>
            </a:r>
            <a:r>
              <a:rPr lang="en-US" b="1" dirty="0"/>
              <a:t>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852" y="365340"/>
            <a:ext cx="3055147" cy="203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13" y="1600200"/>
            <a:ext cx="4179524" cy="41148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1. Fred is a collie.</a:t>
            </a:r>
            <a:br>
              <a:rPr lang="en-US" dirty="0"/>
            </a:br>
            <a:r>
              <a:rPr lang="en-US" dirty="0" smtClean="0"/>
              <a:t>2</a:t>
            </a:r>
            <a:r>
              <a:rPr lang="en-US" dirty="0"/>
              <a:t>. Sam is Fred’s master.</a:t>
            </a:r>
            <a:br>
              <a:rPr lang="en-US" dirty="0"/>
            </a:br>
            <a:r>
              <a:rPr lang="en-US" dirty="0" smtClean="0"/>
              <a:t>3</a:t>
            </a:r>
            <a:r>
              <a:rPr lang="en-US" dirty="0"/>
              <a:t>. The day is Saturday.</a:t>
            </a:r>
            <a:br>
              <a:rPr lang="en-US" dirty="0"/>
            </a:br>
            <a:r>
              <a:rPr lang="en-US" dirty="0" smtClean="0"/>
              <a:t>4</a:t>
            </a:r>
            <a:r>
              <a:rPr lang="en-US" dirty="0"/>
              <a:t>. It is cold on Saturday.</a:t>
            </a:r>
            <a:br>
              <a:rPr lang="en-US" dirty="0"/>
            </a:br>
            <a:r>
              <a:rPr lang="en-US" dirty="0" smtClean="0"/>
              <a:t>5. Fred is trained.</a:t>
            </a:r>
            <a:br>
              <a:rPr lang="en-US" dirty="0" smtClean="0"/>
            </a:br>
            <a:r>
              <a:rPr lang="en-US" dirty="0" smtClean="0"/>
              <a:t>6</a:t>
            </a:r>
            <a:r>
              <a:rPr lang="en-US" dirty="0"/>
              <a:t>. Spaniels are good dogs and so are trained collies.</a:t>
            </a:r>
            <a:br>
              <a:rPr lang="en-US" dirty="0"/>
            </a:br>
            <a:r>
              <a:rPr lang="en-US" dirty="0" smtClean="0"/>
              <a:t>7</a:t>
            </a:r>
            <a:r>
              <a:rPr lang="en-US" dirty="0"/>
              <a:t>. If a dog is a good dog and has a master then he will be with his master.</a:t>
            </a:r>
            <a:br>
              <a:rPr lang="en-US" dirty="0"/>
            </a:br>
            <a:r>
              <a:rPr lang="en-US" dirty="0" smtClean="0"/>
              <a:t>8</a:t>
            </a:r>
            <a:r>
              <a:rPr lang="en-US" dirty="0"/>
              <a:t>. If it is Saturday and warm, then Sam is at the park.</a:t>
            </a:r>
            <a:br>
              <a:rPr lang="en-US" dirty="0"/>
            </a:br>
            <a:r>
              <a:rPr lang="en-US" dirty="0" smtClean="0"/>
              <a:t>9</a:t>
            </a:r>
            <a:r>
              <a:rPr lang="en-US" dirty="0"/>
              <a:t>. If it is Saturday and not warm, then Sam is at the museum</a:t>
            </a:r>
            <a:r>
              <a:rPr lang="en-US" dirty="0" smtClean="0"/>
              <a:t>.</a:t>
            </a:r>
            <a:r>
              <a:rPr lang="en-US" b="1" dirty="0" smtClean="0"/>
              <a:t>.</a:t>
            </a:r>
            <a:endParaRPr lang="en-US" dirty="0"/>
          </a:p>
          <a:p>
            <a:endParaRPr lang="en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87737" y="1505216"/>
            <a:ext cx="5751419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collie(</a:t>
            </a:r>
            <a:r>
              <a:rPr lang="en-US" b="1" dirty="0" err="1" smtClean="0"/>
              <a:t>fred</a:t>
            </a:r>
            <a:r>
              <a:rPr lang="en-US" b="1" dirty="0" smtClean="0"/>
              <a:t>).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master(</a:t>
            </a:r>
            <a:r>
              <a:rPr lang="en-US" b="1" dirty="0" err="1" smtClean="0"/>
              <a:t>fred,sam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day(</a:t>
            </a:r>
            <a:r>
              <a:rPr lang="en-US" b="1" dirty="0" err="1" smtClean="0"/>
              <a:t>saturday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¬ (warm(</a:t>
            </a:r>
            <a:r>
              <a:rPr lang="en-US" b="1" dirty="0" err="1" smtClean="0"/>
              <a:t>saturday</a:t>
            </a:r>
            <a:r>
              <a:rPr lang="en-US" b="1" dirty="0" smtClean="0"/>
              <a:t>)).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trained(</a:t>
            </a:r>
            <a:r>
              <a:rPr lang="en-US" b="1" dirty="0" err="1" smtClean="0"/>
              <a:t>fred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∀ X[spaniel(X) ∨ (collie(X) ∧ trained(X)) → </a:t>
            </a:r>
            <a:r>
              <a:rPr lang="en-US" b="1" dirty="0" err="1" smtClean="0"/>
              <a:t>gooddog</a:t>
            </a:r>
            <a:r>
              <a:rPr lang="en-US" b="1" dirty="0" smtClean="0"/>
              <a:t>(X)]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IN" b="1" dirty="0"/>
              <a:t>∀ (X,Y,Z) [</a:t>
            </a:r>
            <a:r>
              <a:rPr lang="en-IN" b="1" dirty="0" err="1"/>
              <a:t>gooddog</a:t>
            </a:r>
            <a:r>
              <a:rPr lang="en-IN" b="1" dirty="0"/>
              <a:t>(X) ∧ master(X,Y) ∧ location(Y,Z) → location(X,Z)]</a:t>
            </a:r>
            <a:endParaRPr lang="en-US" b="1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(day(</a:t>
            </a:r>
            <a:r>
              <a:rPr lang="en-US" b="1" dirty="0" err="1" smtClean="0"/>
              <a:t>saturday</a:t>
            </a:r>
            <a:r>
              <a:rPr lang="en-US" b="1" dirty="0" smtClean="0"/>
              <a:t>) ∧ warm(</a:t>
            </a:r>
            <a:r>
              <a:rPr lang="en-US" b="1" dirty="0" err="1" smtClean="0"/>
              <a:t>saturday</a:t>
            </a:r>
            <a:r>
              <a:rPr lang="en-US" b="1" dirty="0" smtClean="0"/>
              <a:t>)) → location(</a:t>
            </a:r>
            <a:r>
              <a:rPr lang="en-US" b="1" dirty="0" err="1" smtClean="0"/>
              <a:t>sam,park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(day(</a:t>
            </a:r>
            <a:r>
              <a:rPr lang="en-US" b="1" dirty="0" err="1" smtClean="0"/>
              <a:t>saturday</a:t>
            </a:r>
            <a:r>
              <a:rPr lang="en-US" b="1" dirty="0" smtClean="0"/>
              <a:t>) ∧ ¬ (warm(</a:t>
            </a:r>
            <a:r>
              <a:rPr lang="en-US" b="1" dirty="0" err="1" smtClean="0"/>
              <a:t>saturday</a:t>
            </a:r>
            <a:r>
              <a:rPr lang="en-US" b="1" dirty="0" smtClean="0"/>
              <a:t>))) → location(</a:t>
            </a:r>
            <a:r>
              <a:rPr lang="en-US" b="1" dirty="0" err="1" smtClean="0"/>
              <a:t>sam,museum</a:t>
            </a:r>
            <a:r>
              <a:rPr lang="en-US" b="1" dirty="0" smtClean="0"/>
              <a:t>).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917370" y="5715000"/>
            <a:ext cx="8512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Draw the AND/OR graph using the data-driven strategy to find the location of </a:t>
            </a:r>
            <a:r>
              <a:rPr lang="en-US" b="1" dirty="0" err="1"/>
              <a:t>fred</a:t>
            </a:r>
            <a:r>
              <a:rPr lang="en-US" b="1" dirty="0"/>
              <a:t>, i.e., evaluate the goal location(</a:t>
            </a:r>
            <a:r>
              <a:rPr lang="en-US" b="1" dirty="0" err="1"/>
              <a:t>fred,X</a:t>
            </a:r>
            <a:r>
              <a:rPr lang="en-US" b="1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361" y="1209811"/>
            <a:ext cx="5977073" cy="38766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7828" y="1319348"/>
            <a:ext cx="5751419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collie(</a:t>
            </a:r>
            <a:r>
              <a:rPr lang="en-US" b="1" dirty="0" err="1" smtClean="0"/>
              <a:t>fred</a:t>
            </a:r>
            <a:r>
              <a:rPr lang="en-US" b="1" dirty="0" smtClean="0"/>
              <a:t>).</a:t>
            </a:r>
            <a:endParaRPr lang="en-US" dirty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master(</a:t>
            </a:r>
            <a:r>
              <a:rPr lang="en-US" b="1" dirty="0" err="1" smtClean="0"/>
              <a:t>fred,sam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day(</a:t>
            </a:r>
            <a:r>
              <a:rPr lang="en-US" b="1" dirty="0" err="1" smtClean="0"/>
              <a:t>saturday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¬ (warm(</a:t>
            </a:r>
            <a:r>
              <a:rPr lang="en-US" b="1" dirty="0" err="1" smtClean="0"/>
              <a:t>saturday</a:t>
            </a:r>
            <a:r>
              <a:rPr lang="en-US" b="1" dirty="0" smtClean="0"/>
              <a:t>)).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trained(</a:t>
            </a:r>
            <a:r>
              <a:rPr lang="en-US" b="1" dirty="0" err="1" smtClean="0"/>
              <a:t>fred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∀ X[spaniel(X) ∨ (collie(X) ∧ trained(X)) → </a:t>
            </a:r>
            <a:r>
              <a:rPr lang="en-US" b="1" dirty="0" err="1" smtClean="0"/>
              <a:t>gooddog</a:t>
            </a:r>
            <a:r>
              <a:rPr lang="en-US" b="1" dirty="0" smtClean="0"/>
              <a:t>(X)]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IN" b="1" dirty="0"/>
              <a:t>∀ (X,Y,Z) [</a:t>
            </a:r>
            <a:r>
              <a:rPr lang="en-IN" b="1" dirty="0" err="1"/>
              <a:t>gooddog</a:t>
            </a:r>
            <a:r>
              <a:rPr lang="en-IN" b="1" dirty="0"/>
              <a:t>(X) ∧ master(X,Y) ∧ location(Y,Z) → location(X,Z)]</a:t>
            </a:r>
            <a:endParaRPr lang="en-US" b="1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(day(</a:t>
            </a:r>
            <a:r>
              <a:rPr lang="en-US" b="1" dirty="0" err="1" smtClean="0"/>
              <a:t>saturday</a:t>
            </a:r>
            <a:r>
              <a:rPr lang="en-US" b="1" dirty="0" smtClean="0"/>
              <a:t>) ∧ warm(</a:t>
            </a:r>
            <a:r>
              <a:rPr lang="en-US" b="1" dirty="0" err="1" smtClean="0"/>
              <a:t>saturday</a:t>
            </a:r>
            <a:r>
              <a:rPr lang="en-US" b="1" dirty="0" smtClean="0"/>
              <a:t>)) → location(</a:t>
            </a:r>
            <a:r>
              <a:rPr lang="en-US" b="1" dirty="0" err="1" smtClean="0"/>
              <a:t>sam,park</a:t>
            </a:r>
            <a:r>
              <a:rPr lang="en-US" b="1" dirty="0" smtClean="0"/>
              <a:t>).</a:t>
            </a: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r>
              <a:rPr lang="en-US" b="1" dirty="0" smtClean="0"/>
              <a:t>(day(</a:t>
            </a:r>
            <a:r>
              <a:rPr lang="en-US" b="1" dirty="0" err="1" smtClean="0"/>
              <a:t>saturday</a:t>
            </a:r>
            <a:r>
              <a:rPr lang="en-US" b="1" dirty="0" smtClean="0"/>
              <a:t>) ∧ ¬ (warm(</a:t>
            </a:r>
            <a:r>
              <a:rPr lang="en-US" b="1" dirty="0" err="1" smtClean="0"/>
              <a:t>saturday</a:t>
            </a:r>
            <a:r>
              <a:rPr lang="en-US" b="1" dirty="0" smtClean="0"/>
              <a:t>))) → location(</a:t>
            </a:r>
            <a:r>
              <a:rPr lang="en-US" b="1" dirty="0" err="1" smtClean="0"/>
              <a:t>sam,museum</a:t>
            </a:r>
            <a:r>
              <a:rPr lang="en-US" b="1" dirty="0" smtClean="0"/>
              <a:t>).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631040" y="323540"/>
            <a:ext cx="56749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AND/OR Graph for Example 1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9394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48" y="1410789"/>
            <a:ext cx="3575366" cy="535577"/>
          </a:xfrm>
        </p:spPr>
        <p:txBody>
          <a:bodyPr vert="horz">
            <a:noAutofit/>
          </a:bodyPr>
          <a:lstStyle/>
          <a:p>
            <a:r>
              <a:rPr lang="en-US" sz="2400" b="1" dirty="0" smtClean="0"/>
              <a:t>AND/OR GRAPH FOR FINANCIAL </a:t>
            </a:r>
            <a:br>
              <a:rPr lang="en-US" sz="2400" b="1" dirty="0" smtClean="0"/>
            </a:br>
            <a:r>
              <a:rPr lang="en-US" sz="2400" b="1" dirty="0" smtClean="0"/>
              <a:t>ADVISOR PROBLEM</a:t>
            </a:r>
            <a:br>
              <a:rPr lang="en-US" sz="2400" b="1" dirty="0" smtClean="0"/>
            </a:br>
            <a:r>
              <a:rPr lang="en-US" sz="2400" b="1" dirty="0" smtClean="0"/>
              <a:t>Example 2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31" y="39188"/>
            <a:ext cx="7001691" cy="67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JUG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4034" y="1600200"/>
            <a:ext cx="10937966" cy="4114800"/>
          </a:xfrm>
        </p:spPr>
        <p:txBody>
          <a:bodyPr/>
          <a:lstStyle/>
          <a:p>
            <a:r>
              <a:rPr lang="en-US" dirty="0"/>
              <a:t>You are given two jugs, a 4-gallon one and a 3-gallon one</a:t>
            </a:r>
            <a:r>
              <a:rPr lang="en-US" dirty="0" smtClean="0"/>
              <a:t>. Neither </a:t>
            </a:r>
            <a:r>
              <a:rPr lang="en-US" dirty="0"/>
              <a:t>has any measuring mark on it</a:t>
            </a:r>
            <a:r>
              <a:rPr lang="en-US" dirty="0" smtClean="0"/>
              <a:t>. There </a:t>
            </a:r>
            <a:r>
              <a:rPr lang="en-US" dirty="0"/>
              <a:t>is a pump that can be used to fill the jugs with water</a:t>
            </a:r>
            <a:r>
              <a:rPr lang="en-US" dirty="0" smtClean="0"/>
              <a:t>. How </a:t>
            </a:r>
            <a:r>
              <a:rPr lang="en-US" dirty="0"/>
              <a:t>can you get exactly 2 gallons of water into the 4-gallon </a:t>
            </a:r>
            <a:r>
              <a:rPr lang="en-US" dirty="0" smtClean="0"/>
              <a:t>jug?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4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82" y="975904"/>
            <a:ext cx="6631657" cy="47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36" y="1635845"/>
            <a:ext cx="6010138" cy="42424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Konigsberg Bridge 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250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Structures for State Space Search</a:t>
            </a:r>
          </a:p>
        </p:txBody>
      </p:sp>
    </p:spTree>
    <p:extLst>
      <p:ext uri="{BB962C8B-B14F-4D97-AF65-F5344CB8AC3E}">
        <p14:creationId xmlns:p14="http://schemas.microsoft.com/office/powerpoint/2010/main" val="427456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13315" y="930363"/>
            <a:ext cx="4839198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Labeled Graph</a:t>
            </a:r>
          </a:p>
          <a:p>
            <a:r>
              <a:rPr lang="en-US" dirty="0"/>
              <a:t>Labels on arcs</a:t>
            </a:r>
          </a:p>
          <a:p>
            <a:r>
              <a:rPr lang="en-US" dirty="0"/>
              <a:t>Directed graph</a:t>
            </a:r>
          </a:p>
          <a:p>
            <a:r>
              <a:rPr lang="en-US" dirty="0"/>
              <a:t>Path</a:t>
            </a:r>
          </a:p>
          <a:p>
            <a:r>
              <a:rPr lang="en-US" dirty="0"/>
              <a:t>Rooted Graph</a:t>
            </a:r>
          </a:p>
          <a:p>
            <a:r>
              <a:rPr lang="en-US" dirty="0"/>
              <a:t>Tree\Relation between nodes </a:t>
            </a:r>
          </a:p>
          <a:p>
            <a:pPr lvl="1"/>
            <a:r>
              <a:rPr lang="en-US" dirty="0"/>
              <a:t>Parent, child, siblings;</a:t>
            </a:r>
          </a:p>
          <a:p>
            <a:pPr lvl="1"/>
            <a:r>
              <a:rPr lang="en-US" dirty="0"/>
              <a:t>Ancestral &amp; Descendant nodes</a:t>
            </a:r>
          </a:p>
          <a:p>
            <a:r>
              <a:rPr lang="en-US" dirty="0"/>
              <a:t>Leaf node</a:t>
            </a:r>
          </a:p>
        </p:txBody>
      </p:sp>
      <p:pic>
        <p:nvPicPr>
          <p:cNvPr id="2050" name="Picture 2" descr="Mathematics | Graph Theory Basics - Set 1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106" y="1840639"/>
            <a:ext cx="5252448" cy="320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0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Representation of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[N, A, S, GD]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 nodes/ states</a:t>
            </a:r>
          </a:p>
          <a:p>
            <a:r>
              <a:rPr lang="en-US" dirty="0"/>
              <a:t>A- Arcs/steps</a:t>
            </a:r>
          </a:p>
          <a:p>
            <a:r>
              <a:rPr lang="en-US" dirty="0"/>
              <a:t>S- Start node</a:t>
            </a:r>
          </a:p>
          <a:p>
            <a:r>
              <a:rPr lang="en-US" dirty="0"/>
              <a:t>GD- Goal State</a:t>
            </a:r>
          </a:p>
          <a:p>
            <a:r>
              <a:rPr lang="en-US" dirty="0"/>
              <a:t>Solution – Path from S to GD</a:t>
            </a:r>
          </a:p>
        </p:txBody>
      </p:sp>
    </p:spTree>
    <p:extLst>
      <p:ext uri="{BB962C8B-B14F-4D97-AF65-F5344CB8AC3E}">
        <p14:creationId xmlns:p14="http://schemas.microsoft.com/office/powerpoint/2010/main" val="95522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41" y="753394"/>
            <a:ext cx="8989986" cy="56385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51067" y="230174"/>
            <a:ext cx="7540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State Space Representation of Tic-Tac-Toe 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2037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1" y="871563"/>
            <a:ext cx="4672726" cy="2001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9785" y="348343"/>
            <a:ext cx="6838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State Space Representation of 8-puzzle</a:t>
            </a:r>
            <a:endParaRPr lang="en-IN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621285" y="287317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Initial State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3559151" y="2873174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Goal State</a:t>
            </a:r>
            <a:endParaRPr lang="en-IN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86574" y="1832499"/>
            <a:ext cx="731520" cy="0"/>
          </a:xfrm>
          <a:prstGeom prst="straightConnector1">
            <a:avLst/>
          </a:prstGeom>
          <a:ln w="28575">
            <a:solidFill>
              <a:schemeClr val="accent1">
                <a:alpha val="4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571" y="912771"/>
            <a:ext cx="6897989" cy="465947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386574" y="1737360"/>
            <a:ext cx="731520" cy="135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944001"/>
      </p:ext>
    </p:extLst>
  </p:cSld>
  <p:clrMapOvr>
    <a:masterClrMapping/>
  </p:clrMapOvr>
</p:sld>
</file>

<file path=ppt/theme/theme1.xml><?xml version="1.0" encoding="utf-8"?>
<a:theme xmlns:a="http://schemas.openxmlformats.org/drawingml/2006/main" name="Children Playing 16x9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61883.potx" id="{18737D51-7733-4200-B5C9-BF22CA2CE631}" vid="{40CEFE45-12FF-4454-86EB-59F04C85887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Children playing education presentation design (cartoon illustration, widescreen)</Template>
  <TotalTime>1068</TotalTime>
  <Words>1556</Words>
  <Application>Microsoft Office PowerPoint</Application>
  <PresentationFormat>Widescreen</PresentationFormat>
  <Paragraphs>326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Algerian</vt:lpstr>
      <vt:lpstr>Arial</vt:lpstr>
      <vt:lpstr>Euphemia</vt:lpstr>
      <vt:lpstr>Lato</vt:lpstr>
      <vt:lpstr>Nunito</vt:lpstr>
      <vt:lpstr>Wingdings</vt:lpstr>
      <vt:lpstr>Children Playing 16x9</vt:lpstr>
      <vt:lpstr>PowerPoint Presentation</vt:lpstr>
      <vt:lpstr>PowerPoint Presentation</vt:lpstr>
      <vt:lpstr>Questions to be answered?</vt:lpstr>
      <vt:lpstr>Konigsberg Bridge Problem</vt:lpstr>
      <vt:lpstr>Graph Theory </vt:lpstr>
      <vt:lpstr>PowerPoint Presentation</vt:lpstr>
      <vt:lpstr>State Space Representation of Problems</vt:lpstr>
      <vt:lpstr>PowerPoint Presentation</vt:lpstr>
      <vt:lpstr>PowerPoint Presentation</vt:lpstr>
      <vt:lpstr>PowerPoint Presentation</vt:lpstr>
      <vt:lpstr>PowerPoint Presentation</vt:lpstr>
      <vt:lpstr>Strategies for State Space Search</vt:lpstr>
      <vt:lpstr>State Space Search</vt:lpstr>
      <vt:lpstr>PowerPoint Presentation</vt:lpstr>
      <vt:lpstr>Implementing Graph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Iterative deepening search</vt:lpstr>
      <vt:lpstr>Iterative deepening search</vt:lpstr>
      <vt:lpstr>Iterative deepening search</vt:lpstr>
      <vt:lpstr>Iterative deepening search</vt:lpstr>
      <vt:lpstr>Iterative deepening search</vt:lpstr>
      <vt:lpstr>PowerPoint Presentation</vt:lpstr>
      <vt:lpstr>Using the State Space to Represent Reasoning with the Predicate Calculus</vt:lpstr>
      <vt:lpstr>And/Or Graph</vt:lpstr>
      <vt:lpstr>HYPERGRAPH</vt:lpstr>
      <vt:lpstr>Example 1: </vt:lpstr>
      <vt:lpstr>Example 1: </vt:lpstr>
      <vt:lpstr>PowerPoint Presentation</vt:lpstr>
      <vt:lpstr>AND/OR GRAPH FOR FINANCIAL  ADVISOR PROBLEM Example 2</vt:lpstr>
      <vt:lpstr>WATER JUG PROBLEM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</cp:lastModifiedBy>
  <cp:revision>52</cp:revision>
  <dcterms:created xsi:type="dcterms:W3CDTF">2023-01-09T06:16:46Z</dcterms:created>
  <dcterms:modified xsi:type="dcterms:W3CDTF">2024-01-15T03:27:06Z</dcterms:modified>
</cp:coreProperties>
</file>